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81" r:id="rId2"/>
    <p:sldId id="691" r:id="rId3"/>
    <p:sldId id="692" r:id="rId4"/>
    <p:sldId id="693" r:id="rId5"/>
    <p:sldId id="705" r:id="rId6"/>
    <p:sldId id="706" r:id="rId7"/>
    <p:sldId id="707" r:id="rId8"/>
    <p:sldId id="677" r:id="rId9"/>
    <p:sldId id="709" r:id="rId10"/>
    <p:sldId id="711" r:id="rId11"/>
    <p:sldId id="713" r:id="rId12"/>
    <p:sldId id="712"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03" autoAdjust="0"/>
    <p:restoredTop sz="73218" autoAdjust="0"/>
  </p:normalViewPr>
  <p:slideViewPr>
    <p:cSldViewPr>
      <p:cViewPr varScale="1">
        <p:scale>
          <a:sx n="132" d="100"/>
          <a:sy n="132" d="100"/>
        </p:scale>
        <p:origin x="2080" y="1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11/17/18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63772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555316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320581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149685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4:1-34</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8332" y="328102"/>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spoke in parables so that some would ‘get’ it, but must would be ‘in the dark’</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God’s divine choice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that only those who seek find.</a:t>
            </a:r>
            <a:endParaRPr lang="en-US" sz="20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0" y="0"/>
            <a:ext cx="8927593" cy="400110"/>
          </a:xfrm>
          <a:prstGeom prst="rect">
            <a:avLst/>
          </a:prstGeom>
          <a:noFill/>
        </p:spPr>
        <p:txBody>
          <a:bodyPr wrap="square" rtlCol="0">
            <a:spAutoFit/>
          </a:bodyPr>
          <a:lstStyle/>
          <a:p>
            <a:pPr algn="ctr"/>
            <a:r>
              <a:rPr lang="en-US" sz="2000" b="1" dirty="0" smtClean="0">
                <a:solidFill>
                  <a:srgbClr val="FFFF00"/>
                </a:solidFill>
                <a:latin typeface="Times New Roman" charset="0"/>
                <a:ea typeface="Times New Roman" charset="0"/>
                <a:cs typeface="Times New Roman" charset="0"/>
              </a:rPr>
              <a:t>The great divide:      Those who get the teachings of Jesus    /    Those who don’t</a:t>
            </a:r>
            <a:endParaRPr lang="en-AU" sz="2000" dirty="0">
              <a:solidFill>
                <a:srgbClr val="FFFF00"/>
              </a:solidFill>
              <a:latin typeface="Times New Roman" charset="0"/>
              <a:ea typeface="Times New Roman" charset="0"/>
              <a:cs typeface="Times New Roman" charset="0"/>
            </a:endParaRPr>
          </a:p>
        </p:txBody>
      </p:sp>
      <p:sp>
        <p:nvSpPr>
          <p:cNvPr id="4" name="TextBox 3"/>
          <p:cNvSpPr txBox="1"/>
          <p:nvPr/>
        </p:nvSpPr>
        <p:spPr>
          <a:xfrm>
            <a:off x="683568" y="999984"/>
            <a:ext cx="8244026" cy="400110"/>
          </a:xfrm>
          <a:prstGeom prst="rect">
            <a:avLst/>
          </a:prstGeom>
          <a:noFill/>
          <a:ln>
            <a:solidFill>
              <a:schemeClr val="bg1"/>
            </a:solidFill>
          </a:ln>
        </p:spPr>
        <p:txBody>
          <a:bodyPr wrap="square" rtlCol="0">
            <a:spAutoFit/>
          </a:bodyPr>
          <a:lstStyle/>
          <a:p>
            <a:r>
              <a:rPr lang="en-US" sz="2000" dirty="0" smtClean="0">
                <a:solidFill>
                  <a:schemeClr val="bg1"/>
                </a:solidFill>
                <a:latin typeface="Times New Roman" charset="0"/>
                <a:ea typeface="Times New Roman" charset="0"/>
                <a:cs typeface="Times New Roman" charset="0"/>
              </a:rPr>
              <a:t>The parables of Jesus test the Spiritual Responsiveness of </a:t>
            </a:r>
            <a:r>
              <a:rPr lang="en-US" sz="2000" smtClean="0">
                <a:solidFill>
                  <a:schemeClr val="bg1"/>
                </a:solidFill>
                <a:latin typeface="Times New Roman" charset="0"/>
                <a:ea typeface="Times New Roman" charset="0"/>
                <a:cs typeface="Times New Roman" charset="0"/>
              </a:rPr>
              <a:t>those who </a:t>
            </a:r>
            <a:r>
              <a:rPr lang="en-US" sz="2000" dirty="0" smtClean="0">
                <a:solidFill>
                  <a:schemeClr val="bg1"/>
                </a:solidFill>
                <a:latin typeface="Times New Roman" charset="0"/>
                <a:ea typeface="Times New Roman" charset="0"/>
                <a:cs typeface="Times New Roman" charset="0"/>
              </a:rPr>
              <a:t>hear them</a:t>
            </a:r>
            <a:endParaRPr lang="en-AU" sz="2000" dirty="0">
              <a:solidFill>
                <a:schemeClr val="bg1"/>
              </a:solidFill>
              <a:latin typeface="Times New Roman" charset="0"/>
              <a:ea typeface="Times New Roman" charset="0"/>
              <a:cs typeface="Times New Roman" charset="0"/>
            </a:endParaRPr>
          </a:p>
        </p:txBody>
      </p:sp>
      <p:sp>
        <p:nvSpPr>
          <p:cNvPr id="6" name="TextBox 5"/>
          <p:cNvSpPr txBox="1"/>
          <p:nvPr/>
        </p:nvSpPr>
        <p:spPr>
          <a:xfrm>
            <a:off x="3420234" y="1375360"/>
            <a:ext cx="5705796"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About our initial response to the Gospel;  </a:t>
            </a:r>
            <a:r>
              <a:rPr lang="en-US" sz="2000" b="1" u="sng" dirty="0" smtClean="0">
                <a:solidFill>
                  <a:schemeClr val="bg1"/>
                </a:solidFill>
                <a:latin typeface="Times New Roman" charset="0"/>
                <a:ea typeface="Times New Roman" charset="0"/>
                <a:cs typeface="Times New Roman" charset="0"/>
              </a:rPr>
              <a:t>and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About our ongoing response to the Word of God</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8333" y="1359562"/>
            <a:ext cx="3545556" cy="400110"/>
          </a:xfrm>
          <a:prstGeom prst="rect">
            <a:avLst/>
          </a:prstGeom>
          <a:noFill/>
        </p:spPr>
        <p:txBody>
          <a:bodyPr wrap="square" rtlCol="0">
            <a:spAutoFit/>
          </a:bodyPr>
          <a:lstStyle/>
          <a:p>
            <a:r>
              <a:rPr lang="en-US" sz="2000" u="sng" dirty="0" smtClean="0">
                <a:solidFill>
                  <a:srgbClr val="FFFF00"/>
                </a:solidFill>
                <a:latin typeface="Times New Roman" charset="0"/>
                <a:ea typeface="Times New Roman" charset="0"/>
                <a:cs typeface="Times New Roman" charset="0"/>
              </a:rPr>
              <a:t>The parable of the Soil Types...</a:t>
            </a:r>
            <a:endParaRPr lang="en-AU" sz="2000" u="sng" dirty="0">
              <a:solidFill>
                <a:srgbClr val="FFFF00"/>
              </a:solidFill>
              <a:latin typeface="Times New Roman" charset="0"/>
              <a:ea typeface="Times New Roman" charset="0"/>
              <a:cs typeface="Times New Roman" charset="0"/>
            </a:endParaRPr>
          </a:p>
        </p:txBody>
      </p:sp>
      <p:sp>
        <p:nvSpPr>
          <p:cNvPr id="10" name="TextBox 9"/>
          <p:cNvSpPr txBox="1"/>
          <p:nvPr/>
        </p:nvSpPr>
        <p:spPr>
          <a:xfrm>
            <a:off x="32510" y="1999968"/>
            <a:ext cx="9111489"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seed is the Word of God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broadcast to all people</a:t>
            </a:r>
            <a:endParaRPr lang="en-US" sz="20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0" y="2486765"/>
            <a:ext cx="3545556"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The Road</a:t>
            </a:r>
            <a:endParaRPr lang="en-AU" sz="2000" dirty="0">
              <a:solidFill>
                <a:srgbClr val="FFFF00"/>
              </a:solidFill>
              <a:latin typeface="Times New Roman" charset="0"/>
              <a:ea typeface="Times New Roman" charset="0"/>
              <a:cs typeface="Times New Roman" charset="0"/>
            </a:endParaRPr>
          </a:p>
        </p:txBody>
      </p:sp>
      <p:sp>
        <p:nvSpPr>
          <p:cNvPr id="12" name="TextBox 11"/>
          <p:cNvSpPr txBox="1"/>
          <p:nvPr/>
        </p:nvSpPr>
        <p:spPr>
          <a:xfrm>
            <a:off x="0" y="3309079"/>
            <a:ext cx="3545556" cy="400110"/>
          </a:xfrm>
          <a:prstGeom prst="rect">
            <a:avLst/>
          </a:prstGeom>
          <a:noFill/>
        </p:spPr>
        <p:txBody>
          <a:bodyPr wrap="square" rtlCol="0">
            <a:spAutoFit/>
          </a:bodyPr>
          <a:lstStyle/>
          <a:p>
            <a:r>
              <a:rPr lang="en-US" sz="2000" smtClean="0">
                <a:solidFill>
                  <a:srgbClr val="FFFF00"/>
                </a:solidFill>
                <a:latin typeface="Times New Roman" charset="0"/>
                <a:ea typeface="Times New Roman" charset="0"/>
                <a:cs typeface="Times New Roman" charset="0"/>
              </a:rPr>
              <a:t>The Stoney Soil</a:t>
            </a:r>
            <a:endParaRPr lang="en-AU" sz="2000" dirty="0">
              <a:solidFill>
                <a:srgbClr val="FFFF00"/>
              </a:solidFill>
              <a:latin typeface="Times New Roman" charset="0"/>
              <a:ea typeface="Times New Roman" charset="0"/>
              <a:cs typeface="Times New Roman" charset="0"/>
            </a:endParaRPr>
          </a:p>
        </p:txBody>
      </p:sp>
      <p:sp>
        <p:nvSpPr>
          <p:cNvPr id="13" name="TextBox 12"/>
          <p:cNvSpPr txBox="1"/>
          <p:nvPr/>
        </p:nvSpPr>
        <p:spPr>
          <a:xfrm>
            <a:off x="41693" y="4514162"/>
            <a:ext cx="3545556" cy="400110"/>
          </a:xfrm>
          <a:prstGeom prst="rect">
            <a:avLst/>
          </a:prstGeom>
          <a:noFill/>
        </p:spPr>
        <p:txBody>
          <a:bodyPr wrap="square" rtlCol="0">
            <a:spAutoFit/>
          </a:bodyPr>
          <a:lstStyle/>
          <a:p>
            <a:r>
              <a:rPr lang="en-US" sz="2000" smtClean="0">
                <a:solidFill>
                  <a:srgbClr val="FFFF00"/>
                </a:solidFill>
                <a:latin typeface="Times New Roman" charset="0"/>
                <a:ea typeface="Times New Roman" charset="0"/>
                <a:cs typeface="Times New Roman" charset="0"/>
              </a:rPr>
              <a:t>The Weedy Soil</a:t>
            </a:r>
            <a:endParaRPr lang="en-AU" sz="2000" dirty="0">
              <a:solidFill>
                <a:srgbClr val="FFFF00"/>
              </a:solidFill>
              <a:latin typeface="Times New Roman" charset="0"/>
              <a:ea typeface="Times New Roman" charset="0"/>
              <a:cs typeface="Times New Roman" charset="0"/>
            </a:endParaRPr>
          </a:p>
        </p:txBody>
      </p:sp>
      <p:sp>
        <p:nvSpPr>
          <p:cNvPr id="15" name="TextBox 14"/>
          <p:cNvSpPr txBox="1"/>
          <p:nvPr/>
        </p:nvSpPr>
        <p:spPr>
          <a:xfrm>
            <a:off x="1129569" y="2481529"/>
            <a:ext cx="8010414"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A heart that’s closed off to God</a:t>
            </a:r>
          </a:p>
        </p:txBody>
      </p:sp>
      <p:sp>
        <p:nvSpPr>
          <p:cNvPr id="16" name="TextBox 15"/>
          <p:cNvSpPr txBox="1"/>
          <p:nvPr/>
        </p:nvSpPr>
        <p:spPr>
          <a:xfrm>
            <a:off x="25239" y="2774160"/>
            <a:ext cx="9126030"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Hear the word of God, but reject it outright.  Don’t think on it.  Don’t  want to ‘get’ it</a:t>
            </a:r>
          </a:p>
        </p:txBody>
      </p:sp>
      <p:sp>
        <p:nvSpPr>
          <p:cNvPr id="17" name="TextBox 16"/>
          <p:cNvSpPr txBox="1"/>
          <p:nvPr/>
        </p:nvSpPr>
        <p:spPr>
          <a:xfrm>
            <a:off x="1749768" y="3312082"/>
            <a:ext cx="7376262"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Come to faith quickly, but their faith has no depth (no root)</a:t>
            </a:r>
          </a:p>
        </p:txBody>
      </p:sp>
      <p:sp>
        <p:nvSpPr>
          <p:cNvPr id="18" name="TextBox 17"/>
          <p:cNvSpPr txBox="1"/>
          <p:nvPr/>
        </p:nvSpPr>
        <p:spPr>
          <a:xfrm>
            <a:off x="8106" y="3632478"/>
            <a:ext cx="9117924" cy="707886"/>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When persecution / tribulation arises (because of their faith), the quickly fall away</a:t>
            </a:r>
          </a:p>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Apostasy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to desert faith in Jesus.  </a:t>
            </a:r>
            <a:endParaRPr lang="en-US" sz="2000" dirty="0" smtClean="0">
              <a:solidFill>
                <a:schemeClr val="bg1"/>
              </a:solidFill>
              <a:latin typeface="Times New Roman" charset="0"/>
              <a:ea typeface="Times New Roman" charset="0"/>
              <a:cs typeface="Times New Roman" charset="0"/>
            </a:endParaRPr>
          </a:p>
        </p:txBody>
      </p:sp>
      <p:sp>
        <p:nvSpPr>
          <p:cNvPr id="19" name="TextBox 18"/>
          <p:cNvSpPr txBox="1"/>
          <p:nvPr/>
        </p:nvSpPr>
        <p:spPr>
          <a:xfrm>
            <a:off x="1842931" y="4538360"/>
            <a:ext cx="7376262"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Discipleship that survives, but is unproductive (unfruitful)</a:t>
            </a:r>
          </a:p>
        </p:txBody>
      </p:sp>
      <p:sp>
        <p:nvSpPr>
          <p:cNvPr id="20" name="TextBox 19"/>
          <p:cNvSpPr txBox="1"/>
          <p:nvPr/>
        </p:nvSpPr>
        <p:spPr>
          <a:xfrm>
            <a:off x="57749" y="4873724"/>
            <a:ext cx="9093520" cy="707886"/>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The things of the world distract us from the things of God</a:t>
            </a:r>
          </a:p>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Jesus calls His disciples to be radically different from the world</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07690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uiExpand="1"/>
      <p:bldP spid="9" grpId="0"/>
      <p:bldP spid="10" grpId="0"/>
      <p:bldP spid="11" grpId="0"/>
      <p:bldP spid="12" grpId="0"/>
      <p:bldP spid="13" grpId="0"/>
      <p:bldP spid="15" grpId="0"/>
      <p:bldP spid="16" grpId="0"/>
      <p:bldP spid="17" grpId="0"/>
      <p:bldP spid="18" grpId="0" build="p"/>
      <p:bldP spid="19" grpId="0"/>
      <p:bldP spid="2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435842"/>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600" b="1" baseline="30000" dirty="0">
                <a:solidFill>
                  <a:schemeClr val="bg1"/>
                </a:solidFill>
                <a:latin typeface="Comic Sans MS" charset="0"/>
                <a:ea typeface="Comic Sans MS" charset="0"/>
                <a:cs typeface="Comic Sans MS" charset="0"/>
              </a:rPr>
              <a:t>20 </a:t>
            </a:r>
            <a:r>
              <a:rPr lang="en-AU" sz="2600" dirty="0">
                <a:solidFill>
                  <a:schemeClr val="bg1"/>
                </a:solidFill>
                <a:latin typeface="Comic Sans MS" charset="0"/>
                <a:ea typeface="Comic Sans MS" charset="0"/>
                <a:cs typeface="Comic Sans MS" charset="0"/>
              </a:rPr>
              <a:t>But those that were sown on the good soil are the ones who hear the word and accept it and bear fruit, thirtyfold and sixtyfold and a hundredfold</a:t>
            </a:r>
            <a:r>
              <a:rPr lang="en-AU" sz="2600" dirty="0" smtClean="0">
                <a:solidFill>
                  <a:schemeClr val="bg1"/>
                </a:solidFill>
                <a:latin typeface="Comic Sans MS" charset="0"/>
                <a:ea typeface="Comic Sans MS" charset="0"/>
                <a:cs typeface="Comic Sans MS" charset="0"/>
              </a:rPr>
              <a:t>.”</a:t>
            </a:r>
            <a:endParaRPr lang="en-AU" sz="2600" dirty="0" smtClean="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val="431294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46924"/>
            <a:ext cx="8244026" cy="400110"/>
          </a:xfrm>
          <a:prstGeom prst="rect">
            <a:avLst/>
          </a:prstGeom>
          <a:noFill/>
          <a:ln>
            <a:solidFill>
              <a:schemeClr val="bg1"/>
            </a:solidFill>
          </a:ln>
        </p:spPr>
        <p:txBody>
          <a:bodyPr wrap="square" rtlCol="0">
            <a:spAutoFit/>
          </a:bodyPr>
          <a:lstStyle/>
          <a:p>
            <a:r>
              <a:rPr lang="en-US" sz="2000" dirty="0" smtClean="0">
                <a:solidFill>
                  <a:schemeClr val="bg1"/>
                </a:solidFill>
                <a:latin typeface="Times New Roman" charset="0"/>
                <a:ea typeface="Times New Roman" charset="0"/>
                <a:cs typeface="Times New Roman" charset="0"/>
              </a:rPr>
              <a:t>The parables of Jesus test the Spiritual Responsiveness of </a:t>
            </a:r>
            <a:r>
              <a:rPr lang="en-US" sz="2000" smtClean="0">
                <a:solidFill>
                  <a:schemeClr val="bg1"/>
                </a:solidFill>
                <a:latin typeface="Times New Roman" charset="0"/>
                <a:ea typeface="Times New Roman" charset="0"/>
                <a:cs typeface="Times New Roman" charset="0"/>
              </a:rPr>
              <a:t>those who </a:t>
            </a:r>
            <a:r>
              <a:rPr lang="en-US" sz="2000" dirty="0" smtClean="0">
                <a:solidFill>
                  <a:schemeClr val="bg1"/>
                </a:solidFill>
                <a:latin typeface="Times New Roman" charset="0"/>
                <a:ea typeface="Times New Roman" charset="0"/>
                <a:cs typeface="Times New Roman" charset="0"/>
              </a:rPr>
              <a:t>hear them</a:t>
            </a:r>
            <a:endParaRPr lang="en-AU" sz="2000" dirty="0">
              <a:solidFill>
                <a:schemeClr val="bg1"/>
              </a:solidFill>
              <a:latin typeface="Times New Roman" charset="0"/>
              <a:ea typeface="Times New Roman" charset="0"/>
              <a:cs typeface="Times New Roman" charset="0"/>
            </a:endParaRPr>
          </a:p>
        </p:txBody>
      </p:sp>
      <p:sp>
        <p:nvSpPr>
          <p:cNvPr id="6" name="TextBox 5"/>
          <p:cNvSpPr txBox="1"/>
          <p:nvPr/>
        </p:nvSpPr>
        <p:spPr>
          <a:xfrm>
            <a:off x="3438204" y="432656"/>
            <a:ext cx="5705796"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About our initial response to the Gospel;  </a:t>
            </a:r>
            <a:r>
              <a:rPr lang="en-US" sz="2000" b="1" u="sng" dirty="0" smtClean="0">
                <a:solidFill>
                  <a:schemeClr val="bg1"/>
                </a:solidFill>
                <a:latin typeface="Times New Roman" charset="0"/>
                <a:ea typeface="Times New Roman" charset="0"/>
                <a:cs typeface="Times New Roman" charset="0"/>
              </a:rPr>
              <a:t>and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About our ongoing response to the Word of God</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36303" y="416858"/>
            <a:ext cx="3545556" cy="400110"/>
          </a:xfrm>
          <a:prstGeom prst="rect">
            <a:avLst/>
          </a:prstGeom>
          <a:noFill/>
        </p:spPr>
        <p:txBody>
          <a:bodyPr wrap="square" rtlCol="0">
            <a:spAutoFit/>
          </a:bodyPr>
          <a:lstStyle/>
          <a:p>
            <a:r>
              <a:rPr lang="en-US" sz="2000" u="sng" dirty="0" smtClean="0">
                <a:solidFill>
                  <a:srgbClr val="FFFF00"/>
                </a:solidFill>
                <a:latin typeface="Times New Roman" charset="0"/>
                <a:ea typeface="Times New Roman" charset="0"/>
                <a:cs typeface="Times New Roman" charset="0"/>
              </a:rPr>
              <a:t>The parable of the Soil Types...</a:t>
            </a:r>
            <a:endParaRPr lang="en-AU" sz="2000" u="sng" dirty="0">
              <a:solidFill>
                <a:srgbClr val="FFFF00"/>
              </a:solidFill>
              <a:latin typeface="Times New Roman" charset="0"/>
              <a:ea typeface="Times New Roman" charset="0"/>
              <a:cs typeface="Times New Roman" charset="0"/>
            </a:endParaRPr>
          </a:p>
        </p:txBody>
      </p:sp>
      <p:sp>
        <p:nvSpPr>
          <p:cNvPr id="10" name="TextBox 9"/>
          <p:cNvSpPr txBox="1"/>
          <p:nvPr/>
        </p:nvSpPr>
        <p:spPr>
          <a:xfrm>
            <a:off x="50480" y="1057264"/>
            <a:ext cx="9111489"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seed is the Word of God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broadcast to all people</a:t>
            </a:r>
            <a:endParaRPr lang="en-US" sz="20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17970" y="1416842"/>
            <a:ext cx="3545556"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The Road</a:t>
            </a:r>
            <a:endParaRPr lang="en-AU" sz="2000" dirty="0">
              <a:solidFill>
                <a:srgbClr val="FFFF00"/>
              </a:solidFill>
              <a:latin typeface="Times New Roman" charset="0"/>
              <a:ea typeface="Times New Roman" charset="0"/>
              <a:cs typeface="Times New Roman" charset="0"/>
            </a:endParaRPr>
          </a:p>
        </p:txBody>
      </p:sp>
      <p:sp>
        <p:nvSpPr>
          <p:cNvPr id="12" name="TextBox 11"/>
          <p:cNvSpPr txBox="1"/>
          <p:nvPr/>
        </p:nvSpPr>
        <p:spPr>
          <a:xfrm>
            <a:off x="17970" y="2104522"/>
            <a:ext cx="3545556" cy="400110"/>
          </a:xfrm>
          <a:prstGeom prst="rect">
            <a:avLst/>
          </a:prstGeom>
          <a:noFill/>
        </p:spPr>
        <p:txBody>
          <a:bodyPr wrap="square" rtlCol="0">
            <a:spAutoFit/>
          </a:bodyPr>
          <a:lstStyle/>
          <a:p>
            <a:r>
              <a:rPr lang="en-US" sz="2000" smtClean="0">
                <a:solidFill>
                  <a:srgbClr val="FFFF00"/>
                </a:solidFill>
                <a:latin typeface="Times New Roman" charset="0"/>
                <a:ea typeface="Times New Roman" charset="0"/>
                <a:cs typeface="Times New Roman" charset="0"/>
              </a:rPr>
              <a:t>The Stoney Soil</a:t>
            </a:r>
            <a:endParaRPr lang="en-AU" sz="2000" dirty="0">
              <a:solidFill>
                <a:srgbClr val="FFFF00"/>
              </a:solidFill>
              <a:latin typeface="Times New Roman" charset="0"/>
              <a:ea typeface="Times New Roman" charset="0"/>
              <a:cs typeface="Times New Roman" charset="0"/>
            </a:endParaRPr>
          </a:p>
        </p:txBody>
      </p:sp>
      <p:sp>
        <p:nvSpPr>
          <p:cNvPr id="13" name="TextBox 12"/>
          <p:cNvSpPr txBox="1"/>
          <p:nvPr/>
        </p:nvSpPr>
        <p:spPr>
          <a:xfrm>
            <a:off x="34424" y="3016700"/>
            <a:ext cx="3545556" cy="400110"/>
          </a:xfrm>
          <a:prstGeom prst="rect">
            <a:avLst/>
          </a:prstGeom>
          <a:noFill/>
        </p:spPr>
        <p:txBody>
          <a:bodyPr wrap="square" rtlCol="0">
            <a:spAutoFit/>
          </a:bodyPr>
          <a:lstStyle/>
          <a:p>
            <a:r>
              <a:rPr lang="en-US" sz="2000" smtClean="0">
                <a:solidFill>
                  <a:srgbClr val="FFFF00"/>
                </a:solidFill>
                <a:latin typeface="Times New Roman" charset="0"/>
                <a:ea typeface="Times New Roman" charset="0"/>
                <a:cs typeface="Times New Roman" charset="0"/>
              </a:rPr>
              <a:t>The Weedy Soil</a:t>
            </a:r>
            <a:endParaRPr lang="en-AU" sz="2000" dirty="0">
              <a:solidFill>
                <a:srgbClr val="FFFF00"/>
              </a:solidFill>
              <a:latin typeface="Times New Roman" charset="0"/>
              <a:ea typeface="Times New Roman" charset="0"/>
              <a:cs typeface="Times New Roman" charset="0"/>
            </a:endParaRPr>
          </a:p>
        </p:txBody>
      </p:sp>
      <p:sp>
        <p:nvSpPr>
          <p:cNvPr id="14" name="TextBox 13"/>
          <p:cNvSpPr txBox="1"/>
          <p:nvPr/>
        </p:nvSpPr>
        <p:spPr>
          <a:xfrm>
            <a:off x="9308" y="3931020"/>
            <a:ext cx="3545556"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The Good Soil</a:t>
            </a:r>
            <a:endParaRPr lang="en-AU" sz="2000" dirty="0">
              <a:solidFill>
                <a:srgbClr val="FFFF00"/>
              </a:solidFill>
              <a:latin typeface="Times New Roman" charset="0"/>
              <a:ea typeface="Times New Roman" charset="0"/>
              <a:cs typeface="Times New Roman" charset="0"/>
            </a:endParaRPr>
          </a:p>
        </p:txBody>
      </p:sp>
      <p:sp>
        <p:nvSpPr>
          <p:cNvPr id="15" name="TextBox 14"/>
          <p:cNvSpPr txBox="1"/>
          <p:nvPr/>
        </p:nvSpPr>
        <p:spPr>
          <a:xfrm>
            <a:off x="1147539" y="1411606"/>
            <a:ext cx="8010414"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A heart that’s closed off to God</a:t>
            </a:r>
          </a:p>
        </p:txBody>
      </p:sp>
      <p:sp>
        <p:nvSpPr>
          <p:cNvPr id="16" name="TextBox 15"/>
          <p:cNvSpPr txBox="1"/>
          <p:nvPr/>
        </p:nvSpPr>
        <p:spPr>
          <a:xfrm>
            <a:off x="43209" y="1704237"/>
            <a:ext cx="9126030"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Hear the word of God, but reject it outright.  Don’t think on it.  Don’t  want to ‘get’ it</a:t>
            </a:r>
          </a:p>
        </p:txBody>
      </p:sp>
      <p:sp>
        <p:nvSpPr>
          <p:cNvPr id="17" name="TextBox 16"/>
          <p:cNvSpPr txBox="1"/>
          <p:nvPr/>
        </p:nvSpPr>
        <p:spPr>
          <a:xfrm>
            <a:off x="1767738" y="2107525"/>
            <a:ext cx="7376262"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Come to faith quickly, but their faith has no depth (no root)</a:t>
            </a:r>
          </a:p>
        </p:txBody>
      </p:sp>
      <p:sp>
        <p:nvSpPr>
          <p:cNvPr id="18" name="TextBox 17"/>
          <p:cNvSpPr txBox="1"/>
          <p:nvPr/>
        </p:nvSpPr>
        <p:spPr>
          <a:xfrm>
            <a:off x="26076" y="2427921"/>
            <a:ext cx="9117924" cy="707886"/>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When persecution / tribulation arises (because of their faith), the quickly fall away</a:t>
            </a:r>
          </a:p>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Apostasy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to desert faith in Jesus.  </a:t>
            </a:r>
            <a:endParaRPr lang="en-US" sz="2000" dirty="0" smtClean="0">
              <a:solidFill>
                <a:schemeClr val="bg1"/>
              </a:solidFill>
              <a:latin typeface="Times New Roman" charset="0"/>
              <a:ea typeface="Times New Roman" charset="0"/>
              <a:cs typeface="Times New Roman" charset="0"/>
            </a:endParaRPr>
          </a:p>
        </p:txBody>
      </p:sp>
      <p:sp>
        <p:nvSpPr>
          <p:cNvPr id="19" name="TextBox 18"/>
          <p:cNvSpPr txBox="1"/>
          <p:nvPr/>
        </p:nvSpPr>
        <p:spPr>
          <a:xfrm>
            <a:off x="1835662" y="3040898"/>
            <a:ext cx="7376262"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Discipleship that survives, but is unproductive (unfruitful)</a:t>
            </a:r>
          </a:p>
        </p:txBody>
      </p:sp>
      <p:sp>
        <p:nvSpPr>
          <p:cNvPr id="20" name="TextBox 19"/>
          <p:cNvSpPr txBox="1"/>
          <p:nvPr/>
        </p:nvSpPr>
        <p:spPr>
          <a:xfrm>
            <a:off x="50480" y="3376262"/>
            <a:ext cx="9093520" cy="707886"/>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The things of the world distract us from the things of God</a:t>
            </a:r>
          </a:p>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Jesus calls His disciples to be radically different from the world</a:t>
            </a:r>
            <a:endParaRPr lang="en-US" sz="2000" dirty="0" smtClean="0">
              <a:solidFill>
                <a:schemeClr val="bg1"/>
              </a:solidFill>
              <a:latin typeface="Times New Roman" charset="0"/>
              <a:ea typeface="Times New Roman" charset="0"/>
              <a:cs typeface="Times New Roman" charset="0"/>
            </a:endParaRPr>
          </a:p>
        </p:txBody>
      </p:sp>
      <p:sp>
        <p:nvSpPr>
          <p:cNvPr id="21" name="TextBox 20"/>
          <p:cNvSpPr txBox="1"/>
          <p:nvPr/>
        </p:nvSpPr>
        <p:spPr>
          <a:xfrm>
            <a:off x="1691680" y="3931020"/>
            <a:ext cx="7376262"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Those who hear the Word of God</a:t>
            </a:r>
            <a:r>
              <a:rPr lang="en-US" sz="2000" smtClean="0">
                <a:solidFill>
                  <a:schemeClr val="bg1"/>
                </a:solidFill>
                <a:latin typeface="Times New Roman" charset="0"/>
                <a:ea typeface="Times New Roman" charset="0"/>
                <a:cs typeface="Times New Roman" charset="0"/>
              </a:rPr>
              <a:t>;  Accept it;  Bear Fruit</a:t>
            </a:r>
            <a:endParaRPr lang="en-US" sz="2000" dirty="0" smtClean="0">
              <a:solidFill>
                <a:schemeClr val="bg1"/>
              </a:solidFill>
              <a:latin typeface="Times New Roman" charset="0"/>
              <a:ea typeface="Times New Roman" charset="0"/>
              <a:cs typeface="Times New Roman" charset="0"/>
            </a:endParaRPr>
          </a:p>
        </p:txBody>
      </p:sp>
      <p:sp>
        <p:nvSpPr>
          <p:cNvPr id="22" name="TextBox 21"/>
          <p:cNvSpPr txBox="1"/>
          <p:nvPr/>
        </p:nvSpPr>
        <p:spPr>
          <a:xfrm>
            <a:off x="-322" y="4679306"/>
            <a:ext cx="9144322" cy="1015663"/>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Jesus demands a response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Do not be content with:  “I am what I am”</a:t>
            </a:r>
          </a:p>
          <a:p>
            <a:r>
              <a:rPr lang="en-US" sz="2000" dirty="0" smtClean="0">
                <a:solidFill>
                  <a:srgbClr val="FFFF00"/>
                </a:solidFill>
                <a:latin typeface="Times New Roman" charset="0"/>
                <a:ea typeface="Times New Roman" charset="0"/>
                <a:cs typeface="Times New Roman" charset="0"/>
              </a:rPr>
              <a:t>BE  GOOD  SOIL   </a:t>
            </a:r>
            <a:r>
              <a:rPr lang="en-US" sz="2000" dirty="0" smtClean="0">
                <a:solidFill>
                  <a:schemeClr val="bg1"/>
                </a:solidFill>
                <a:latin typeface="Times New Roman" charset="0"/>
                <a:ea typeface="Times New Roman" charset="0"/>
                <a:cs typeface="Times New Roman" charset="0"/>
              </a:rPr>
              <a:t>Allow the word of God to be fruitful in your life</a:t>
            </a:r>
          </a:p>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We can change.  We don’t have to remain the same.  Hear the word;  Accept;  Obey.</a:t>
            </a:r>
            <a:endParaRPr lang="en-US" sz="2000" dirty="0" smtClean="0">
              <a:solidFill>
                <a:schemeClr val="bg1"/>
              </a:solidFill>
              <a:latin typeface="Times New Roman" charset="0"/>
              <a:ea typeface="Times New Roman" charset="0"/>
              <a:cs typeface="Times New Roman" charset="0"/>
            </a:endParaRPr>
          </a:p>
        </p:txBody>
      </p:sp>
      <p:sp>
        <p:nvSpPr>
          <p:cNvPr id="23" name="TextBox 22"/>
          <p:cNvSpPr txBox="1"/>
          <p:nvPr/>
        </p:nvSpPr>
        <p:spPr>
          <a:xfrm>
            <a:off x="38054" y="4331130"/>
            <a:ext cx="9105946" cy="400110"/>
          </a:xfrm>
          <a:prstGeom prst="rect">
            <a:avLst/>
          </a:prstGeom>
          <a:noFill/>
        </p:spPr>
        <p:txBody>
          <a:bodyPr wrap="square" rtlCol="0">
            <a:spAutoFit/>
          </a:bodyPr>
          <a:lstStyle/>
          <a:p>
            <a:pPr algn="ctr"/>
            <a:r>
              <a:rPr lang="en-US" sz="2000" dirty="0" smtClean="0">
                <a:solidFill>
                  <a:srgbClr val="FFFF00"/>
                </a:solidFill>
                <a:latin typeface="Comic Sans MS" charset="0"/>
                <a:ea typeface="Comic Sans MS" charset="0"/>
                <a:cs typeface="Comic Sans MS" charset="0"/>
              </a:rPr>
              <a:t>“He who has ears to hear, let him hear.”</a:t>
            </a:r>
            <a:endParaRPr lang="en-AU" sz="2000" dirty="0">
              <a:solidFill>
                <a:srgbClr val="FFFF00"/>
              </a:solidFill>
              <a:latin typeface="Comic Sans MS" charset="0"/>
              <a:ea typeface="Comic Sans MS" charset="0"/>
              <a:cs typeface="Comic Sans MS" charset="0"/>
            </a:endParaRPr>
          </a:p>
        </p:txBody>
      </p:sp>
    </p:spTree>
    <p:extLst>
      <p:ext uri="{BB962C8B-B14F-4D97-AF65-F5344CB8AC3E}">
        <p14:creationId xmlns:p14="http://schemas.microsoft.com/office/powerpoint/2010/main" val="111156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p"/>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1685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dirty="0">
                <a:solidFill>
                  <a:schemeClr val="bg1"/>
                </a:solidFill>
                <a:latin typeface="Times New Roman" charset="0"/>
                <a:ea typeface="Arial" charset="0"/>
              </a:rPr>
              <a:t>4 </a:t>
            </a:r>
            <a:r>
              <a:rPr lang="en-AU" sz="2600" dirty="0">
                <a:solidFill>
                  <a:schemeClr val="bg1"/>
                </a:solidFill>
                <a:latin typeface="Times New Roman" charset="0"/>
                <a:ea typeface="Arial" charset="0"/>
              </a:rPr>
              <a:t>Again he began to teach beside the sea.  And a very large crowd gathered about him, so that he got into a boat and sat in it on the sea, and the whole crowd was beside the sea on the land.  </a:t>
            </a:r>
            <a:r>
              <a:rPr lang="en-AU" sz="2600" b="1" baseline="30000" dirty="0">
                <a:solidFill>
                  <a:schemeClr val="bg1"/>
                </a:solidFill>
                <a:latin typeface="Times New Roman" charset="0"/>
                <a:ea typeface="Arial" charset="0"/>
              </a:rPr>
              <a:t>2 </a:t>
            </a:r>
            <a:r>
              <a:rPr lang="en-AU" sz="2600" dirty="0">
                <a:solidFill>
                  <a:schemeClr val="bg1"/>
                </a:solidFill>
                <a:latin typeface="Times New Roman" charset="0"/>
                <a:ea typeface="Arial" charset="0"/>
              </a:rPr>
              <a:t>And he was teaching them many things in parables, and in his teaching he said to them:  </a:t>
            </a:r>
            <a:r>
              <a:rPr lang="en-AU" sz="2600" b="1" baseline="30000" dirty="0">
                <a:solidFill>
                  <a:schemeClr val="bg1"/>
                </a:solidFill>
                <a:latin typeface="Times New Roman" charset="0"/>
                <a:ea typeface="Arial" charset="0"/>
              </a:rPr>
              <a:t>3 </a:t>
            </a:r>
            <a:r>
              <a:rPr lang="en-AU" sz="2600" dirty="0">
                <a:solidFill>
                  <a:schemeClr val="bg1"/>
                </a:solidFill>
                <a:latin typeface="Times New Roman" charset="0"/>
                <a:ea typeface="Arial" charset="0"/>
              </a:rPr>
              <a:t>“Listen! Behold, a sower went out to sow.  </a:t>
            </a:r>
            <a:r>
              <a:rPr lang="en-AU" sz="2600" b="1" baseline="30000" dirty="0">
                <a:solidFill>
                  <a:schemeClr val="bg1"/>
                </a:solidFill>
                <a:latin typeface="Times New Roman" charset="0"/>
                <a:ea typeface="Arial" charset="0"/>
              </a:rPr>
              <a:t>4 </a:t>
            </a:r>
            <a:r>
              <a:rPr lang="en-AU" sz="2600" dirty="0">
                <a:solidFill>
                  <a:schemeClr val="bg1"/>
                </a:solidFill>
                <a:latin typeface="Times New Roman" charset="0"/>
                <a:ea typeface="Arial" charset="0"/>
              </a:rPr>
              <a:t>And as he sowed, some seed fell along the path, and the birds came and devoured it.  </a:t>
            </a:r>
            <a:r>
              <a:rPr lang="en-AU" sz="2600" b="1" baseline="30000" dirty="0">
                <a:solidFill>
                  <a:schemeClr val="bg1"/>
                </a:solidFill>
                <a:latin typeface="Times New Roman" charset="0"/>
                <a:ea typeface="Arial" charset="0"/>
              </a:rPr>
              <a:t>5 </a:t>
            </a:r>
            <a:r>
              <a:rPr lang="en-AU" sz="2600" dirty="0">
                <a:solidFill>
                  <a:schemeClr val="bg1"/>
                </a:solidFill>
                <a:latin typeface="Times New Roman" charset="0"/>
                <a:ea typeface="Arial" charset="0"/>
              </a:rPr>
              <a:t>Other seed fell on rocky ground, where it did not have much soil, and immediately it sprang up, since it had no depth of soil.  </a:t>
            </a:r>
            <a:r>
              <a:rPr lang="en-AU" sz="2600" b="1" baseline="30000" dirty="0">
                <a:solidFill>
                  <a:schemeClr val="bg1"/>
                </a:solidFill>
                <a:latin typeface="Times New Roman" charset="0"/>
                <a:ea typeface="Arial" charset="0"/>
              </a:rPr>
              <a:t>6 </a:t>
            </a:r>
            <a:r>
              <a:rPr lang="en-AU" sz="2600" dirty="0">
                <a:solidFill>
                  <a:schemeClr val="bg1"/>
                </a:solidFill>
                <a:latin typeface="Times New Roman" charset="0"/>
                <a:ea typeface="Arial" charset="0"/>
              </a:rPr>
              <a:t>And when the sun rose, it was scorched, and since it had no root, it withered away.  </a:t>
            </a:r>
            <a:r>
              <a:rPr lang="en-AU" sz="2600" b="1" baseline="30000" dirty="0">
                <a:solidFill>
                  <a:schemeClr val="bg1"/>
                </a:solidFill>
                <a:latin typeface="Times New Roman" charset="0"/>
                <a:ea typeface="Arial" charset="0"/>
              </a:rPr>
              <a:t>7 </a:t>
            </a:r>
            <a:r>
              <a:rPr lang="en-AU" sz="2600" dirty="0">
                <a:solidFill>
                  <a:schemeClr val="bg1"/>
                </a:solidFill>
                <a:latin typeface="Times New Roman" charset="0"/>
                <a:ea typeface="Arial" charset="0"/>
              </a:rPr>
              <a:t>Other seed fell among thorns, and the thorns grew up and choked it, and it yielded no grain.</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529988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407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charset="0"/>
                <a:ea typeface="Arial" charset="0"/>
                <a:cs typeface="Times New Roman" charset="0"/>
              </a:rPr>
              <a:t>8 </a:t>
            </a:r>
            <a:r>
              <a:rPr lang="en-AU" sz="2600" dirty="0">
                <a:solidFill>
                  <a:schemeClr val="bg1"/>
                </a:solidFill>
                <a:latin typeface="Times New Roman" charset="0"/>
                <a:ea typeface="Arial" charset="0"/>
                <a:cs typeface="Times New Roman" charset="0"/>
              </a:rPr>
              <a:t>And other seeds fell into good soil and produced grain, growing up and increasing and yielding thirtyfold and sixtyfold and a hundredfold.”  </a:t>
            </a:r>
            <a:r>
              <a:rPr lang="en-AU" sz="2600" b="1" baseline="30000" dirty="0">
                <a:solidFill>
                  <a:schemeClr val="bg1"/>
                </a:solidFill>
                <a:latin typeface="Times New Roman" charset="0"/>
                <a:ea typeface="Arial" charset="0"/>
                <a:cs typeface="Times New Roman" charset="0"/>
              </a:rPr>
              <a:t>9 </a:t>
            </a:r>
            <a:r>
              <a:rPr lang="en-AU" sz="2600" dirty="0">
                <a:solidFill>
                  <a:schemeClr val="bg1"/>
                </a:solidFill>
                <a:latin typeface="Times New Roman" charset="0"/>
                <a:ea typeface="Arial" charset="0"/>
                <a:cs typeface="Times New Roman" charset="0"/>
              </a:rPr>
              <a:t>And he said, “He who has ears to hear, let him hear.” </a:t>
            </a:r>
            <a:endParaRPr lang="en-GB" sz="2600" dirty="0">
              <a:solidFill>
                <a:schemeClr val="bg1"/>
              </a:solidFill>
              <a:latin typeface="Calibri" charset="0"/>
              <a:ea typeface="Arial" charset="0"/>
              <a:cs typeface="Times New Roman" charset="0"/>
            </a:endParaRPr>
          </a:p>
          <a:p>
            <a:pPr indent="152400">
              <a:lnSpc>
                <a:spcPct val="115000"/>
              </a:lnSpc>
              <a:spcAft>
                <a:spcPts val="0"/>
              </a:spcAft>
            </a:pPr>
            <a:r>
              <a:rPr lang="en-AU" sz="2600" b="1" baseline="30000" dirty="0" smtClean="0">
                <a:solidFill>
                  <a:schemeClr val="bg1"/>
                </a:solidFill>
                <a:latin typeface="Times New Roman" charset="0"/>
                <a:ea typeface="Arial" charset="0"/>
                <a:cs typeface="Times New Roman" charset="0"/>
              </a:rPr>
              <a:t>10</a:t>
            </a:r>
            <a:r>
              <a:rPr lang="en-AU" sz="2600" b="1" baseline="30000" dirty="0">
                <a:solidFill>
                  <a:schemeClr val="bg1"/>
                </a:solidFill>
                <a:latin typeface="Times New Roman" charset="0"/>
                <a:ea typeface="Arial" charset="0"/>
                <a:cs typeface="Times New Roman" charset="0"/>
              </a:rPr>
              <a:t> </a:t>
            </a:r>
            <a:r>
              <a:rPr lang="en-AU" sz="2600" dirty="0">
                <a:solidFill>
                  <a:schemeClr val="bg1"/>
                </a:solidFill>
                <a:latin typeface="Times New Roman" charset="0"/>
                <a:ea typeface="Arial" charset="0"/>
                <a:cs typeface="Times New Roman" charset="0"/>
              </a:rPr>
              <a:t>And when he was alone, those around him with the twelve asked him about the parables.  </a:t>
            </a:r>
            <a:r>
              <a:rPr lang="en-AU" sz="2600" b="1" baseline="30000" dirty="0">
                <a:solidFill>
                  <a:schemeClr val="bg1"/>
                </a:solidFill>
                <a:latin typeface="Times New Roman" charset="0"/>
                <a:ea typeface="Arial" charset="0"/>
                <a:cs typeface="Times New Roman" charset="0"/>
              </a:rPr>
              <a:t>11 </a:t>
            </a:r>
            <a:r>
              <a:rPr lang="en-AU" sz="2600" dirty="0">
                <a:solidFill>
                  <a:schemeClr val="bg1"/>
                </a:solidFill>
                <a:latin typeface="Times New Roman" charset="0"/>
                <a:ea typeface="Arial" charset="0"/>
                <a:cs typeface="Times New Roman" charset="0"/>
              </a:rPr>
              <a:t>And he said to them, “To you has been given the secret of the kingdom of God, but for those outside everything is in parables, </a:t>
            </a:r>
            <a:r>
              <a:rPr lang="en-AU" sz="2600" b="1" baseline="30000" dirty="0">
                <a:solidFill>
                  <a:schemeClr val="bg1"/>
                </a:solidFill>
                <a:latin typeface="Times New Roman" charset="0"/>
                <a:ea typeface="Arial" charset="0"/>
                <a:cs typeface="Times New Roman" charset="0"/>
              </a:rPr>
              <a:t>12 </a:t>
            </a:r>
            <a:r>
              <a:rPr lang="en-AU" sz="2600" dirty="0">
                <a:solidFill>
                  <a:schemeClr val="bg1"/>
                </a:solidFill>
                <a:latin typeface="Times New Roman" charset="0"/>
                <a:ea typeface="Arial" charset="0"/>
                <a:cs typeface="Times New Roman" charset="0"/>
              </a:rPr>
              <a:t>so that </a:t>
            </a:r>
            <a:endParaRPr lang="en-GB" sz="2600" dirty="0">
              <a:solidFill>
                <a:schemeClr val="bg1"/>
              </a:solidFill>
              <a:latin typeface="Calibri" charset="0"/>
              <a:ea typeface="Arial" charset="0"/>
              <a:cs typeface="Times New Roman" charset="0"/>
            </a:endParaRPr>
          </a:p>
          <a:p>
            <a:pPr marL="609600" indent="-609600">
              <a:lnSpc>
                <a:spcPct val="115000"/>
              </a:lnSpc>
              <a:spcBef>
                <a:spcPts val="1200"/>
              </a:spcBef>
              <a:spcAft>
                <a:spcPts val="1000"/>
              </a:spcAft>
              <a:tabLst>
                <a:tab pos="127000" algn="r"/>
                <a:tab pos="254000" algn="l"/>
              </a:tabLst>
            </a:pPr>
            <a:r>
              <a:rPr lang="en-AU" sz="2600" dirty="0">
                <a:solidFill>
                  <a:schemeClr val="bg1"/>
                </a:solidFill>
                <a:latin typeface="Times New Roman" charset="0"/>
                <a:ea typeface="Arial" charset="0"/>
                <a:cs typeface="Times New Roman" charset="0"/>
              </a:rPr>
              <a:t>		“ ‘they may indeed see but not perceive, </a:t>
            </a:r>
            <a:endParaRPr lang="en-GB" sz="26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600" dirty="0">
                <a:solidFill>
                  <a:schemeClr val="bg1"/>
                </a:solidFill>
                <a:latin typeface="Times New Roman" charset="0"/>
                <a:ea typeface="Arial" charset="0"/>
                <a:cs typeface="Times New Roman" charset="0"/>
              </a:rPr>
              <a:t>and may indeed hear but not understand, </a:t>
            </a:r>
            <a:endParaRPr lang="en-GB" sz="2600" dirty="0">
              <a:solidFill>
                <a:schemeClr val="bg1"/>
              </a:solidFill>
              <a:latin typeface="Calibri" charset="0"/>
              <a:ea typeface="Arial" charset="0"/>
              <a:cs typeface="Times New Roman" charset="0"/>
            </a:endParaRPr>
          </a:p>
          <a:p>
            <a:r>
              <a:rPr lang="en-AU" sz="2600" dirty="0">
                <a:solidFill>
                  <a:schemeClr val="bg1"/>
                </a:solidFill>
                <a:latin typeface="Times New Roman" charset="0"/>
                <a:ea typeface="Arial" charset="0"/>
              </a:rPr>
              <a:t>		lest they should turn and be forgiven.’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94102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26962"/>
          </a:xfrm>
          <a:prstGeom prst="rect">
            <a:avLst/>
          </a:prstGeom>
          <a:noFill/>
          <a:ln w="9525">
            <a:noFill/>
            <a:miter lim="800000"/>
            <a:headEnd/>
            <a:tailEnd/>
          </a:ln>
        </p:spPr>
        <p:txBody>
          <a:bodyPr wrap="square">
            <a:prstTxWarp prst="textNoShape">
              <a:avLst/>
            </a:prstTxWarp>
            <a:spAutoFit/>
          </a:bodyPr>
          <a:lstStyle/>
          <a:p>
            <a:pPr indent="152400">
              <a:lnSpc>
                <a:spcPct val="105000"/>
              </a:lnSpc>
              <a:spcAft>
                <a:spcPts val="0"/>
              </a:spcAft>
            </a:pPr>
            <a:r>
              <a:rPr lang="en-AU" sz="2600" b="1" baseline="30000" dirty="0">
                <a:solidFill>
                  <a:schemeClr val="bg1"/>
                </a:solidFill>
                <a:latin typeface="Times New Roman" charset="0"/>
                <a:ea typeface="Arial" charset="0"/>
              </a:rPr>
              <a:t>13 </a:t>
            </a:r>
            <a:r>
              <a:rPr lang="en-AU" sz="2600" dirty="0">
                <a:solidFill>
                  <a:schemeClr val="bg1"/>
                </a:solidFill>
                <a:latin typeface="Times New Roman" charset="0"/>
                <a:ea typeface="Arial" charset="0"/>
              </a:rPr>
              <a:t>And he said to them, “Do you not understand this parable? How then will you understand all the parables?  </a:t>
            </a:r>
            <a:r>
              <a:rPr lang="en-AU" sz="2600" b="1" baseline="30000" dirty="0">
                <a:solidFill>
                  <a:schemeClr val="bg1"/>
                </a:solidFill>
                <a:latin typeface="Times New Roman" charset="0"/>
                <a:ea typeface="Arial" charset="0"/>
              </a:rPr>
              <a:t>14 </a:t>
            </a:r>
            <a:r>
              <a:rPr lang="en-AU" sz="2600" dirty="0">
                <a:solidFill>
                  <a:schemeClr val="bg1"/>
                </a:solidFill>
                <a:latin typeface="Times New Roman" charset="0"/>
                <a:ea typeface="Arial" charset="0"/>
              </a:rPr>
              <a:t>The sower sows the word.  </a:t>
            </a:r>
            <a:r>
              <a:rPr lang="en-AU" sz="2600" b="1" baseline="30000" dirty="0">
                <a:solidFill>
                  <a:schemeClr val="bg1"/>
                </a:solidFill>
                <a:latin typeface="Times New Roman" charset="0"/>
                <a:ea typeface="Arial" charset="0"/>
              </a:rPr>
              <a:t>15 </a:t>
            </a:r>
            <a:r>
              <a:rPr lang="en-AU" sz="2600" dirty="0">
                <a:solidFill>
                  <a:schemeClr val="bg1"/>
                </a:solidFill>
                <a:latin typeface="Times New Roman" charset="0"/>
                <a:ea typeface="Arial" charset="0"/>
              </a:rPr>
              <a:t>And these are the ones along the path, where the word is sown:  when they hear, Satan immediately comes and takes away the word that is sown in them.  </a:t>
            </a:r>
            <a:r>
              <a:rPr lang="en-AU" sz="2600" b="1" baseline="30000" dirty="0">
                <a:solidFill>
                  <a:schemeClr val="bg1"/>
                </a:solidFill>
                <a:latin typeface="Times New Roman" charset="0"/>
                <a:ea typeface="Arial" charset="0"/>
              </a:rPr>
              <a:t>16 </a:t>
            </a:r>
            <a:r>
              <a:rPr lang="en-AU" sz="2600" dirty="0">
                <a:solidFill>
                  <a:schemeClr val="bg1"/>
                </a:solidFill>
                <a:latin typeface="Times New Roman" charset="0"/>
                <a:ea typeface="Arial" charset="0"/>
              </a:rPr>
              <a:t>And these are the ones sown on rocky ground: the ones who, when they hear the word, immediately receive it with joy.  </a:t>
            </a:r>
            <a:r>
              <a:rPr lang="en-AU" sz="2600" b="1" baseline="30000" dirty="0">
                <a:solidFill>
                  <a:schemeClr val="bg1"/>
                </a:solidFill>
                <a:latin typeface="Times New Roman" charset="0"/>
                <a:ea typeface="Arial" charset="0"/>
              </a:rPr>
              <a:t>17 </a:t>
            </a:r>
            <a:r>
              <a:rPr lang="en-AU" sz="2600" dirty="0">
                <a:solidFill>
                  <a:schemeClr val="bg1"/>
                </a:solidFill>
                <a:latin typeface="Times New Roman" charset="0"/>
                <a:ea typeface="Arial" charset="0"/>
              </a:rPr>
              <a:t>And they have no root in themselves, but endure for a while; then, when tribulation or persecution arises on account of the word, immediately they fall away.  </a:t>
            </a:r>
            <a:r>
              <a:rPr lang="en-AU" sz="2600" b="1" baseline="30000" dirty="0">
                <a:solidFill>
                  <a:schemeClr val="bg1"/>
                </a:solidFill>
                <a:latin typeface="Times New Roman" charset="0"/>
                <a:ea typeface="Arial" charset="0"/>
              </a:rPr>
              <a:t>18 </a:t>
            </a:r>
            <a:r>
              <a:rPr lang="en-AU" sz="2600" dirty="0">
                <a:solidFill>
                  <a:schemeClr val="bg1"/>
                </a:solidFill>
                <a:latin typeface="Times New Roman" charset="0"/>
                <a:ea typeface="Arial" charset="0"/>
              </a:rPr>
              <a:t>And others are the ones sown among thorns.  They are those who hear the word, </a:t>
            </a:r>
            <a:r>
              <a:rPr lang="en-AU" sz="2600" b="1" baseline="30000" dirty="0">
                <a:solidFill>
                  <a:schemeClr val="bg1"/>
                </a:solidFill>
                <a:latin typeface="Times New Roman" charset="0"/>
                <a:ea typeface="Arial" charset="0"/>
              </a:rPr>
              <a:t>19 </a:t>
            </a:r>
            <a:r>
              <a:rPr lang="en-AU" sz="2600" dirty="0">
                <a:solidFill>
                  <a:schemeClr val="bg1"/>
                </a:solidFill>
                <a:latin typeface="Times New Roman" charset="0"/>
                <a:ea typeface="Arial" charset="0"/>
              </a:rPr>
              <a:t>but the cares of the world and the deceitfulness of riches and the desires for other things enter in and choke the word, and it proves unfruitful.</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30399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44082"/>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600" b="1" baseline="30000" dirty="0">
                <a:solidFill>
                  <a:schemeClr val="bg1"/>
                </a:solidFill>
                <a:latin typeface="Times New Roman" charset="0"/>
                <a:ea typeface="Arial" charset="0"/>
                <a:cs typeface="Times New Roman" charset="0"/>
              </a:rPr>
              <a:t>20 </a:t>
            </a:r>
            <a:r>
              <a:rPr lang="en-AU" sz="2600" dirty="0">
                <a:solidFill>
                  <a:schemeClr val="bg1"/>
                </a:solidFill>
                <a:latin typeface="Times New Roman" charset="0"/>
                <a:ea typeface="Arial" charset="0"/>
                <a:cs typeface="Times New Roman" charset="0"/>
              </a:rPr>
              <a:t>But those that were sown on the good soil are the ones who hear the word and accept it and bear fruit, thirtyfold and sixtyfold and a hundredfold</a:t>
            </a:r>
            <a:r>
              <a:rPr lang="en-AU" sz="2600" dirty="0" smtClean="0">
                <a:solidFill>
                  <a:schemeClr val="bg1"/>
                </a:solidFill>
                <a:latin typeface="Times New Roman" charset="0"/>
                <a:ea typeface="Arial" charset="0"/>
                <a:cs typeface="Times New Roman" charset="0"/>
              </a:rPr>
              <a:t>.”</a:t>
            </a:r>
          </a:p>
          <a:p>
            <a:pPr>
              <a:lnSpc>
                <a:spcPct val="115000"/>
              </a:lnSpc>
              <a:spcBef>
                <a:spcPts val="1200"/>
              </a:spcBef>
              <a:spcAft>
                <a:spcPts val="1000"/>
              </a:spcAft>
            </a:pPr>
            <a:r>
              <a:rPr lang="en-AU" sz="2600" dirty="0" smtClean="0">
                <a:solidFill>
                  <a:schemeClr val="bg1"/>
                </a:solidFill>
                <a:latin typeface="Times New Roman" charset="0"/>
                <a:ea typeface="Arial" charset="0"/>
                <a:cs typeface="Times New Roman" charset="0"/>
              </a:rPr>
              <a:t> </a:t>
            </a:r>
            <a:endParaRPr lang="en-GB" sz="2600" dirty="0">
              <a:solidFill>
                <a:schemeClr val="bg1"/>
              </a:solidFill>
              <a:latin typeface="Calibri" charset="0"/>
              <a:ea typeface="Arial" charset="0"/>
              <a:cs typeface="Times New Roman" charset="0"/>
            </a:endParaRPr>
          </a:p>
          <a:p>
            <a:r>
              <a:rPr lang="en-AU" sz="2600" b="1" baseline="30000" dirty="0" smtClean="0">
                <a:solidFill>
                  <a:schemeClr val="bg1"/>
                </a:solidFill>
                <a:latin typeface="Times New Roman" charset="0"/>
                <a:ea typeface="Arial" charset="0"/>
              </a:rPr>
              <a:t>21</a:t>
            </a:r>
            <a:r>
              <a:rPr lang="en-AU" sz="2600" b="1" baseline="30000" dirty="0">
                <a:solidFill>
                  <a:schemeClr val="bg1"/>
                </a:solidFill>
                <a:latin typeface="Times New Roman" charset="0"/>
                <a:ea typeface="Arial" charset="0"/>
              </a:rPr>
              <a:t> </a:t>
            </a:r>
            <a:r>
              <a:rPr lang="en-AU" sz="2600" dirty="0">
                <a:solidFill>
                  <a:schemeClr val="bg1"/>
                </a:solidFill>
                <a:latin typeface="Times New Roman" charset="0"/>
                <a:ea typeface="Arial" charset="0"/>
              </a:rPr>
              <a:t>And he said to them, “Is a lamp brought in to be put under a basket, or under a bed, and not on a stand?  </a:t>
            </a:r>
            <a:r>
              <a:rPr lang="en-AU" sz="2600" b="1" baseline="30000" dirty="0">
                <a:solidFill>
                  <a:schemeClr val="bg1"/>
                </a:solidFill>
                <a:latin typeface="Times New Roman" charset="0"/>
                <a:ea typeface="Arial" charset="0"/>
              </a:rPr>
              <a:t>22 </a:t>
            </a:r>
            <a:r>
              <a:rPr lang="en-AU" sz="2600" dirty="0">
                <a:solidFill>
                  <a:schemeClr val="bg1"/>
                </a:solidFill>
                <a:latin typeface="Times New Roman" charset="0"/>
                <a:ea typeface="Arial" charset="0"/>
              </a:rPr>
              <a:t>For nothing is hidden except to be made manifest; nor is anything secret except to come to light.  </a:t>
            </a:r>
            <a:r>
              <a:rPr lang="en-AU" sz="2600" b="1" baseline="30000" dirty="0">
                <a:solidFill>
                  <a:schemeClr val="bg1"/>
                </a:solidFill>
                <a:latin typeface="Times New Roman" charset="0"/>
                <a:ea typeface="Arial" charset="0"/>
              </a:rPr>
              <a:t>23 </a:t>
            </a:r>
            <a:r>
              <a:rPr lang="en-AU" sz="2600" dirty="0">
                <a:solidFill>
                  <a:schemeClr val="bg1"/>
                </a:solidFill>
                <a:latin typeface="Times New Roman" charset="0"/>
                <a:ea typeface="Arial" charset="0"/>
              </a:rPr>
              <a:t>If anyone has ears to hear, let him hear.”  </a:t>
            </a:r>
            <a:r>
              <a:rPr lang="en-AU" sz="2600" b="1" baseline="30000" dirty="0">
                <a:solidFill>
                  <a:schemeClr val="bg1"/>
                </a:solidFill>
                <a:latin typeface="Times New Roman" charset="0"/>
                <a:ea typeface="Arial" charset="0"/>
              </a:rPr>
              <a:t>24 </a:t>
            </a:r>
            <a:r>
              <a:rPr lang="en-AU" sz="2600" dirty="0">
                <a:solidFill>
                  <a:schemeClr val="bg1"/>
                </a:solidFill>
                <a:latin typeface="Times New Roman" charset="0"/>
                <a:ea typeface="Arial" charset="0"/>
              </a:rPr>
              <a:t>And he said to them, “Pay attention to what you hear: with the measure you use, it will be measured to you, and still more will be added to you.  </a:t>
            </a:r>
            <a:r>
              <a:rPr lang="en-AU" sz="2600" b="1" baseline="30000" dirty="0">
                <a:solidFill>
                  <a:schemeClr val="bg1"/>
                </a:solidFill>
                <a:latin typeface="Times New Roman" charset="0"/>
                <a:ea typeface="Arial" charset="0"/>
              </a:rPr>
              <a:t>25 </a:t>
            </a:r>
            <a:r>
              <a:rPr lang="en-AU" sz="2600" dirty="0">
                <a:solidFill>
                  <a:schemeClr val="bg1"/>
                </a:solidFill>
                <a:latin typeface="Times New Roman" charset="0"/>
                <a:ea typeface="Arial" charset="0"/>
              </a:rPr>
              <a:t>For to the one who has, more will be given, and from the one who has not, even what he has will be taken away.”</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1384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charset="0"/>
                <a:ea typeface="Arial" charset="0"/>
                <a:cs typeface="Times New Roman" charset="0"/>
              </a:rPr>
              <a:t>26 </a:t>
            </a:r>
            <a:r>
              <a:rPr lang="en-AU" sz="2600" dirty="0">
                <a:solidFill>
                  <a:schemeClr val="bg1"/>
                </a:solidFill>
                <a:latin typeface="Times New Roman" charset="0"/>
                <a:ea typeface="Arial" charset="0"/>
                <a:cs typeface="Times New Roman" charset="0"/>
              </a:rPr>
              <a:t>And he said, “The kingdom of God is as if a man should scatter seed on the ground.  </a:t>
            </a:r>
            <a:r>
              <a:rPr lang="en-AU" sz="2600" b="1" baseline="30000" dirty="0">
                <a:solidFill>
                  <a:schemeClr val="bg1"/>
                </a:solidFill>
                <a:latin typeface="Times New Roman" charset="0"/>
                <a:ea typeface="Arial" charset="0"/>
                <a:cs typeface="Times New Roman" charset="0"/>
              </a:rPr>
              <a:t>27 </a:t>
            </a:r>
            <a:r>
              <a:rPr lang="en-AU" sz="2600" dirty="0">
                <a:solidFill>
                  <a:schemeClr val="bg1"/>
                </a:solidFill>
                <a:latin typeface="Times New Roman" charset="0"/>
                <a:ea typeface="Arial" charset="0"/>
                <a:cs typeface="Times New Roman" charset="0"/>
              </a:rPr>
              <a:t>He sleeps and rises night and day, and the seed sprouts and grows; he knows not how.  </a:t>
            </a:r>
            <a:r>
              <a:rPr lang="en-AU" sz="2600" b="1" baseline="30000" dirty="0">
                <a:solidFill>
                  <a:schemeClr val="bg1"/>
                </a:solidFill>
                <a:latin typeface="Times New Roman" charset="0"/>
                <a:ea typeface="Arial" charset="0"/>
                <a:cs typeface="Times New Roman" charset="0"/>
              </a:rPr>
              <a:t>28 </a:t>
            </a:r>
            <a:r>
              <a:rPr lang="en-AU" sz="2600" dirty="0">
                <a:solidFill>
                  <a:schemeClr val="bg1"/>
                </a:solidFill>
                <a:latin typeface="Times New Roman" charset="0"/>
                <a:ea typeface="Arial" charset="0"/>
                <a:cs typeface="Times New Roman" charset="0"/>
              </a:rPr>
              <a:t>The earth produces by itself, first the blade, then the ear, then the full grain in the ear.  </a:t>
            </a:r>
            <a:r>
              <a:rPr lang="en-AU" sz="2600" b="1" baseline="30000" dirty="0">
                <a:solidFill>
                  <a:schemeClr val="bg1"/>
                </a:solidFill>
                <a:latin typeface="Times New Roman" charset="0"/>
                <a:ea typeface="Arial" charset="0"/>
                <a:cs typeface="Times New Roman" charset="0"/>
              </a:rPr>
              <a:t>29 </a:t>
            </a:r>
            <a:r>
              <a:rPr lang="en-AU" sz="2600" dirty="0">
                <a:solidFill>
                  <a:schemeClr val="bg1"/>
                </a:solidFill>
                <a:latin typeface="Times New Roman" charset="0"/>
                <a:ea typeface="Arial" charset="0"/>
                <a:cs typeface="Times New Roman" charset="0"/>
              </a:rPr>
              <a:t>But when the grain is ripe, at once he puts in the sickle, because the harvest has come.” </a:t>
            </a:r>
            <a:endParaRPr lang="en-GB" sz="2600" dirty="0">
              <a:solidFill>
                <a:schemeClr val="bg1"/>
              </a:solidFill>
              <a:latin typeface="Calibri" charset="0"/>
              <a:ea typeface="Arial" charset="0"/>
              <a:cs typeface="Times New Roman" charset="0"/>
            </a:endParaRPr>
          </a:p>
          <a:p>
            <a:pPr indent="152400">
              <a:lnSpc>
                <a:spcPct val="115000"/>
              </a:lnSpc>
              <a:spcAft>
                <a:spcPts val="0"/>
              </a:spcAft>
            </a:pPr>
            <a:r>
              <a:rPr lang="en-AU" sz="2600" b="1" baseline="30000" dirty="0" smtClean="0">
                <a:solidFill>
                  <a:schemeClr val="bg1"/>
                </a:solidFill>
                <a:latin typeface="Times New Roman" charset="0"/>
                <a:ea typeface="Arial" charset="0"/>
                <a:cs typeface="Times New Roman" charset="0"/>
              </a:rPr>
              <a:t>30</a:t>
            </a:r>
            <a:r>
              <a:rPr lang="en-AU" sz="2600" b="1" baseline="30000" dirty="0">
                <a:solidFill>
                  <a:schemeClr val="bg1"/>
                </a:solidFill>
                <a:latin typeface="Times New Roman" charset="0"/>
                <a:ea typeface="Arial" charset="0"/>
                <a:cs typeface="Times New Roman" charset="0"/>
              </a:rPr>
              <a:t> </a:t>
            </a:r>
            <a:r>
              <a:rPr lang="en-AU" sz="2600" dirty="0">
                <a:solidFill>
                  <a:schemeClr val="bg1"/>
                </a:solidFill>
                <a:latin typeface="Times New Roman" charset="0"/>
                <a:ea typeface="Arial" charset="0"/>
                <a:cs typeface="Times New Roman" charset="0"/>
              </a:rPr>
              <a:t>And he said, “With what can we compare the kingdom of God, or what parable shall we use for it?  </a:t>
            </a:r>
            <a:r>
              <a:rPr lang="en-AU" sz="2600" b="1" baseline="30000" dirty="0">
                <a:solidFill>
                  <a:schemeClr val="bg1"/>
                </a:solidFill>
                <a:latin typeface="Times New Roman" charset="0"/>
                <a:ea typeface="Arial" charset="0"/>
                <a:cs typeface="Times New Roman" charset="0"/>
              </a:rPr>
              <a:t>31 </a:t>
            </a:r>
            <a:r>
              <a:rPr lang="en-AU" sz="2600" dirty="0">
                <a:solidFill>
                  <a:schemeClr val="bg1"/>
                </a:solidFill>
                <a:latin typeface="Times New Roman" charset="0"/>
                <a:ea typeface="Arial" charset="0"/>
                <a:cs typeface="Times New Roman" charset="0"/>
              </a:rPr>
              <a:t>It is like a grain of mustard seed, which, when sown on the ground, is the smallest of all the seeds on earth, </a:t>
            </a:r>
            <a:r>
              <a:rPr lang="en-AU" sz="2600" b="1" baseline="30000" dirty="0">
                <a:solidFill>
                  <a:schemeClr val="bg1"/>
                </a:solidFill>
                <a:latin typeface="Times New Roman" charset="0"/>
                <a:ea typeface="Arial" charset="0"/>
                <a:cs typeface="Times New Roman" charset="0"/>
              </a:rPr>
              <a:t>32 </a:t>
            </a:r>
            <a:r>
              <a:rPr lang="en-AU" sz="2600" dirty="0">
                <a:solidFill>
                  <a:schemeClr val="bg1"/>
                </a:solidFill>
                <a:latin typeface="Times New Roman" charset="0"/>
                <a:ea typeface="Arial" charset="0"/>
                <a:cs typeface="Times New Roman" charset="0"/>
              </a:rPr>
              <a:t>yet when it is sown it grows up and becomes larger than all the garden plants and puts out large branches, so that the birds of the air can make nests in its shade</a:t>
            </a:r>
            <a:r>
              <a:rPr lang="en-AU" sz="2600" dirty="0" smtClean="0">
                <a:solidFill>
                  <a:schemeClr val="bg1"/>
                </a:solidFill>
                <a:latin typeface="Times New Roman" charset="0"/>
                <a:ea typeface="Arial" charset="0"/>
                <a:cs typeface="Times New Roman" charset="0"/>
              </a:rPr>
              <a:t>.”</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405517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03466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rPr>
              <a:t>33 </a:t>
            </a:r>
            <a:r>
              <a:rPr lang="en-AU" sz="2800" dirty="0">
                <a:solidFill>
                  <a:schemeClr val="bg1"/>
                </a:solidFill>
                <a:latin typeface="Times New Roman" charset="0"/>
                <a:ea typeface="Arial" charset="0"/>
              </a:rPr>
              <a:t>With many such parables he spoke the word to them, as they were able to hear it.  </a:t>
            </a:r>
            <a:r>
              <a:rPr lang="en-AU" sz="2800" b="1" baseline="30000" dirty="0">
                <a:solidFill>
                  <a:schemeClr val="bg1"/>
                </a:solidFill>
                <a:latin typeface="Times New Roman" charset="0"/>
                <a:ea typeface="Arial" charset="0"/>
              </a:rPr>
              <a:t>34 </a:t>
            </a:r>
            <a:r>
              <a:rPr lang="en-AU" sz="2800" dirty="0">
                <a:solidFill>
                  <a:schemeClr val="bg1"/>
                </a:solidFill>
                <a:latin typeface="Times New Roman" charset="0"/>
                <a:ea typeface="Arial" charset="0"/>
              </a:rPr>
              <a:t>He did not speak to them without a parable, but privately to his own disciples he explained everything.</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59481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0"/>
            <a:ext cx="5904656" cy="1292662"/>
          </a:xfrm>
          <a:prstGeom prst="rect">
            <a:avLst/>
          </a:prstGeom>
          <a:noFill/>
          <a:ln w="19050">
            <a:noFill/>
          </a:ln>
        </p:spPr>
        <p:txBody>
          <a:bodyPr wrap="square" rtlCol="0">
            <a:spAutoFit/>
          </a:bodyPr>
          <a:lstStyle/>
          <a:p>
            <a:r>
              <a:rPr lang="en-US" sz="2600" dirty="0" smtClean="0">
                <a:solidFill>
                  <a:srgbClr val="FFFF00"/>
                </a:solidFill>
                <a:latin typeface="Times New Roman" charset="0"/>
                <a:ea typeface="Times New Roman" charset="0"/>
                <a:cs typeface="Times New Roman" charset="0"/>
              </a:rPr>
              <a:t>There are 10 types of people in the world:</a:t>
            </a:r>
          </a:p>
          <a:p>
            <a:pPr marL="800100" lvl="1" indent="-342900">
              <a:buFont typeface="Arial" charset="0"/>
              <a:buChar char="•"/>
            </a:pPr>
            <a:r>
              <a:rPr lang="en-US" sz="2600" dirty="0" smtClean="0">
                <a:solidFill>
                  <a:srgbClr val="FFFF00"/>
                </a:solidFill>
                <a:latin typeface="Times New Roman" charset="0"/>
                <a:ea typeface="Times New Roman" charset="0"/>
                <a:cs typeface="Times New Roman" charset="0"/>
              </a:rPr>
              <a:t>Those who understand ‘binary’;  and</a:t>
            </a:r>
          </a:p>
          <a:p>
            <a:pPr marL="800100" lvl="1" indent="-342900">
              <a:buFont typeface="Arial" charset="0"/>
              <a:buChar char="•"/>
            </a:pPr>
            <a:r>
              <a:rPr lang="en-US" sz="2600" dirty="0" smtClean="0">
                <a:solidFill>
                  <a:srgbClr val="FFFF00"/>
                </a:solidFill>
                <a:latin typeface="Times New Roman" charset="0"/>
                <a:ea typeface="Times New Roman" charset="0"/>
                <a:cs typeface="Times New Roman" charset="0"/>
              </a:rPr>
              <a:t>Those who don’t</a:t>
            </a:r>
            <a:endParaRPr lang="en-AU" sz="2600" dirty="0">
              <a:solidFill>
                <a:srgbClr val="FFFF00"/>
              </a:solidFill>
              <a:latin typeface="Times New Roman" charset="0"/>
              <a:ea typeface="Times New Roman" charset="0"/>
              <a:cs typeface="Times New Roman"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22115985"/>
              </p:ext>
            </p:extLst>
          </p:nvPr>
        </p:nvGraphicFramePr>
        <p:xfrm>
          <a:off x="179512" y="1292662"/>
          <a:ext cx="4968552" cy="4346280"/>
        </p:xfrm>
        <a:graphic>
          <a:graphicData uri="http://schemas.openxmlformats.org/drawingml/2006/table">
            <a:tbl>
              <a:tblPr firstRow="1">
                <a:tableStyleId>{2D5ABB26-0587-4C30-8999-92F81FD0307C}</a:tableStyleId>
              </a:tblPr>
              <a:tblGrid>
                <a:gridCol w="2088232"/>
                <a:gridCol w="1080120"/>
                <a:gridCol w="1800200"/>
              </a:tblGrid>
              <a:tr h="329363">
                <a:tc>
                  <a:txBody>
                    <a:bodyPr/>
                    <a:lstStyle/>
                    <a:p>
                      <a:pPr algn="ctr"/>
                      <a:r>
                        <a:rPr lang="en-AU" dirty="0" smtClean="0">
                          <a:solidFill>
                            <a:schemeClr val="bg1"/>
                          </a:solidFill>
                        </a:rPr>
                        <a:t>Decimal</a:t>
                      </a:r>
                      <a:r>
                        <a:rPr lang="en-AU" baseline="0" dirty="0" smtClean="0">
                          <a:solidFill>
                            <a:schemeClr val="bg1"/>
                          </a:solidFill>
                        </a:rPr>
                        <a:t> (Base 10)</a:t>
                      </a:r>
                      <a:endParaRPr lang="en-AU"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ctr"/>
                      <a:r>
                        <a:rPr lang="en-AU" dirty="0" smtClean="0">
                          <a:solidFill>
                            <a:schemeClr val="bg1"/>
                          </a:solidFill>
                        </a:rPr>
                        <a:t>Base 5</a:t>
                      </a:r>
                      <a:endParaRPr lang="en-AU"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ctr"/>
                      <a:r>
                        <a:rPr lang="en-AU" dirty="0" smtClean="0">
                          <a:solidFill>
                            <a:schemeClr val="bg1"/>
                          </a:solidFill>
                        </a:rPr>
                        <a:t>Binary (Base 2)</a:t>
                      </a:r>
                      <a:endParaRPr lang="en-AU"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23643">
                <a:tc>
                  <a:txBody>
                    <a:bodyPr/>
                    <a:lstStyle/>
                    <a:p>
                      <a:r>
                        <a:rPr lang="en-AU" sz="1700" dirty="0" smtClean="0">
                          <a:solidFill>
                            <a:schemeClr val="bg1"/>
                          </a:solidFill>
                        </a:rPr>
                        <a:t>0</a:t>
                      </a: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1</a:t>
                      </a: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2</a:t>
                      </a: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2</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3</a:t>
                      </a:r>
                      <a:endParaRPr lang="en-AU" sz="1700"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3</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11</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4</a:t>
                      </a:r>
                      <a:endParaRPr lang="en-AU" sz="1700"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4</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100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5</a:t>
                      </a:r>
                      <a:endParaRPr lang="en-AU" sz="1700"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101</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6</a:t>
                      </a:r>
                      <a:endParaRPr lang="en-AU" sz="1700"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11</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110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7</a:t>
                      </a:r>
                      <a:endParaRPr lang="en-AU" sz="1700"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12</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111</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8</a:t>
                      </a:r>
                      <a:endParaRPr lang="en-AU" sz="1700"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13</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1000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9</a:t>
                      </a:r>
                      <a:endParaRPr lang="en-AU" sz="1700"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14</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1001</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r>
              <a:tr h="363000">
                <a:tc>
                  <a:txBody>
                    <a:bodyPr/>
                    <a:lstStyle/>
                    <a:p>
                      <a:r>
                        <a:rPr lang="en-AU" sz="1700" dirty="0" smtClean="0">
                          <a:solidFill>
                            <a:schemeClr val="bg1"/>
                          </a:solidFill>
                        </a:rPr>
                        <a:t>10</a:t>
                      </a:r>
                      <a:endParaRPr lang="en-AU" sz="1700" dirty="0">
                        <a:solidFill>
                          <a:schemeClr val="bg1"/>
                        </a:solidFill>
                      </a:endParaRPr>
                    </a:p>
                  </a:txBody>
                  <a:tcPr>
                    <a:lnL w="381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20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r>
                        <a:rPr lang="en-AU" sz="1700" dirty="0" smtClean="0">
                          <a:solidFill>
                            <a:schemeClr val="bg1"/>
                          </a:solidFill>
                        </a:rPr>
                        <a:t>1010</a:t>
                      </a:r>
                      <a:endParaRPr lang="en-AU" sz="1700" dirty="0">
                        <a:solidFill>
                          <a:schemeClr val="bg1"/>
                        </a:solidFill>
                      </a:endParaRPr>
                    </a:p>
                  </a:txBody>
                  <a:tcPr>
                    <a:lnL w="9525"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r>
            </a:tbl>
          </a:graphicData>
        </a:graphic>
      </p:graphicFrame>
      <p:sp>
        <p:nvSpPr>
          <p:cNvPr id="5" name="TextBox 4"/>
          <p:cNvSpPr txBox="1"/>
          <p:nvPr/>
        </p:nvSpPr>
        <p:spPr>
          <a:xfrm>
            <a:off x="5508104" y="1633364"/>
            <a:ext cx="2952328" cy="369332"/>
          </a:xfrm>
          <a:prstGeom prst="rect">
            <a:avLst/>
          </a:prstGeom>
          <a:noFill/>
        </p:spPr>
        <p:txBody>
          <a:bodyPr wrap="square" rtlCol="0">
            <a:spAutoFit/>
          </a:bodyPr>
          <a:lstStyle/>
          <a:p>
            <a:r>
              <a:rPr lang="en-AU" dirty="0" smtClean="0">
                <a:solidFill>
                  <a:schemeClr val="bg1"/>
                </a:solidFill>
              </a:rPr>
              <a:t>49 = 110 001</a:t>
            </a:r>
            <a:endParaRPr lang="en-AU" dirty="0">
              <a:solidFill>
                <a:schemeClr val="bg1"/>
              </a:solidFill>
            </a:endParaRPr>
          </a:p>
        </p:txBody>
      </p:sp>
    </p:spTree>
    <p:extLst>
      <p:ext uri="{BB962C8B-B14F-4D97-AF65-F5344CB8AC3E}">
        <p14:creationId xmlns:p14="http://schemas.microsoft.com/office/powerpoint/2010/main" val="203916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8927593" cy="400110"/>
          </a:xfrm>
          <a:prstGeom prst="rect">
            <a:avLst/>
          </a:prstGeom>
          <a:noFill/>
        </p:spPr>
        <p:txBody>
          <a:bodyPr wrap="square" rtlCol="0">
            <a:spAutoFit/>
          </a:bodyPr>
          <a:lstStyle/>
          <a:p>
            <a:pPr algn="ctr"/>
            <a:r>
              <a:rPr lang="en-US" sz="2000" b="1" dirty="0" smtClean="0">
                <a:solidFill>
                  <a:srgbClr val="FFFF00"/>
                </a:solidFill>
                <a:latin typeface="Times New Roman" charset="0"/>
                <a:ea typeface="Times New Roman" charset="0"/>
                <a:cs typeface="Times New Roman" charset="0"/>
              </a:rPr>
              <a:t>The great divide:      Those who get the teachings of Jesus    /    Those who don’t</a:t>
            </a:r>
            <a:endParaRPr lang="en-AU" sz="2000" dirty="0">
              <a:solidFill>
                <a:srgbClr val="FFFF00"/>
              </a:solidFill>
              <a:latin typeface="Times New Roman" charset="0"/>
              <a:ea typeface="Times New Roman" charset="0"/>
              <a:cs typeface="Times New Roman" charset="0"/>
            </a:endParaRPr>
          </a:p>
        </p:txBody>
      </p:sp>
      <p:sp>
        <p:nvSpPr>
          <p:cNvPr id="6" name="Text Box 4"/>
          <p:cNvSpPr txBox="1">
            <a:spLocks noChangeArrowheads="1"/>
          </p:cNvSpPr>
          <p:nvPr/>
        </p:nvSpPr>
        <p:spPr bwMode="auto">
          <a:xfrm>
            <a:off x="0" y="913284"/>
            <a:ext cx="9144000" cy="320344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smtClean="0">
                <a:solidFill>
                  <a:schemeClr val="bg1"/>
                </a:solidFill>
                <a:latin typeface="Comic Sans MS" charset="0"/>
                <a:ea typeface="Comic Sans MS" charset="0"/>
                <a:cs typeface="Comic Sans MS" charset="0"/>
              </a:rPr>
              <a:t>11</a:t>
            </a:r>
            <a:r>
              <a:rPr lang="en-AU" sz="2600" b="1" baseline="30000" dirty="0">
                <a:solidFill>
                  <a:schemeClr val="bg1"/>
                </a:solidFill>
                <a:latin typeface="Comic Sans MS" charset="0"/>
                <a:ea typeface="Comic Sans MS" charset="0"/>
                <a:cs typeface="Comic Sans MS" charset="0"/>
              </a:rPr>
              <a:t> </a:t>
            </a:r>
            <a:r>
              <a:rPr lang="en-AU" sz="2600" dirty="0">
                <a:solidFill>
                  <a:schemeClr val="bg1"/>
                </a:solidFill>
                <a:latin typeface="Comic Sans MS" charset="0"/>
                <a:ea typeface="Comic Sans MS" charset="0"/>
                <a:cs typeface="Comic Sans MS" charset="0"/>
              </a:rPr>
              <a:t>And he said to them, “To you has been given the secret of the kingdom of God, but for those outside everything is in parables, </a:t>
            </a:r>
            <a:r>
              <a:rPr lang="en-AU" sz="2600" b="1" baseline="30000" dirty="0">
                <a:solidFill>
                  <a:schemeClr val="bg1"/>
                </a:solidFill>
                <a:latin typeface="Comic Sans MS" charset="0"/>
                <a:ea typeface="Comic Sans MS" charset="0"/>
                <a:cs typeface="Comic Sans MS" charset="0"/>
              </a:rPr>
              <a:t>12 </a:t>
            </a:r>
            <a:r>
              <a:rPr lang="en-AU" sz="2600" dirty="0">
                <a:solidFill>
                  <a:schemeClr val="bg1"/>
                </a:solidFill>
                <a:latin typeface="Comic Sans MS" charset="0"/>
                <a:ea typeface="Comic Sans MS" charset="0"/>
                <a:cs typeface="Comic Sans MS" charset="0"/>
              </a:rPr>
              <a:t>so that </a:t>
            </a:r>
            <a:endParaRPr lang="en-GB" sz="2600" dirty="0">
              <a:solidFill>
                <a:schemeClr val="bg1"/>
              </a:solidFill>
              <a:latin typeface="Comic Sans MS" charset="0"/>
              <a:ea typeface="Comic Sans MS" charset="0"/>
              <a:cs typeface="Comic Sans MS" charset="0"/>
            </a:endParaRPr>
          </a:p>
          <a:p>
            <a:pPr marL="609600" indent="-609600">
              <a:lnSpc>
                <a:spcPct val="115000"/>
              </a:lnSpc>
              <a:spcBef>
                <a:spcPts val="1200"/>
              </a:spcBef>
              <a:spcAft>
                <a:spcPts val="1000"/>
              </a:spcAft>
              <a:tabLst>
                <a:tab pos="127000" algn="r"/>
                <a:tab pos="254000" algn="l"/>
              </a:tabLst>
            </a:pPr>
            <a:r>
              <a:rPr lang="en-AU" sz="2600" dirty="0">
                <a:solidFill>
                  <a:schemeClr val="bg1"/>
                </a:solidFill>
                <a:latin typeface="Comic Sans MS" charset="0"/>
                <a:ea typeface="Comic Sans MS" charset="0"/>
                <a:cs typeface="Comic Sans MS" charset="0"/>
              </a:rPr>
              <a:t>		“ ‘they may indeed see but not perceive, </a:t>
            </a:r>
            <a:endParaRPr lang="en-GB" sz="2600" dirty="0">
              <a:solidFill>
                <a:schemeClr val="bg1"/>
              </a:solidFill>
              <a:latin typeface="Comic Sans MS" charset="0"/>
              <a:ea typeface="Comic Sans MS" charset="0"/>
              <a:cs typeface="Comic Sans MS" charset="0"/>
            </a:endParaRPr>
          </a:p>
          <a:p>
            <a:pPr marL="609600" indent="-203200">
              <a:lnSpc>
                <a:spcPct val="115000"/>
              </a:lnSpc>
              <a:spcAft>
                <a:spcPts val="1000"/>
              </a:spcAft>
            </a:pPr>
            <a:r>
              <a:rPr lang="en-AU" sz="2600" dirty="0">
                <a:solidFill>
                  <a:schemeClr val="bg1"/>
                </a:solidFill>
                <a:latin typeface="Comic Sans MS" charset="0"/>
                <a:ea typeface="Comic Sans MS" charset="0"/>
                <a:cs typeface="Comic Sans MS" charset="0"/>
              </a:rPr>
              <a:t>and may indeed hear but not understand, </a:t>
            </a:r>
            <a:endParaRPr lang="en-GB" sz="2600" dirty="0">
              <a:solidFill>
                <a:schemeClr val="bg1"/>
              </a:solidFill>
              <a:latin typeface="Comic Sans MS" charset="0"/>
              <a:ea typeface="Comic Sans MS" charset="0"/>
              <a:cs typeface="Comic Sans MS" charset="0"/>
            </a:endParaRPr>
          </a:p>
          <a:p>
            <a:r>
              <a:rPr lang="en-AU" sz="2600" dirty="0">
                <a:solidFill>
                  <a:schemeClr val="bg1"/>
                </a:solidFill>
                <a:latin typeface="Comic Sans MS" charset="0"/>
                <a:ea typeface="Comic Sans MS" charset="0"/>
                <a:cs typeface="Comic Sans MS" charset="0"/>
              </a:rPr>
              <a:t>		lest they should turn and be forgiven.’ ”</a:t>
            </a:r>
            <a:endParaRPr lang="en-GB" sz="26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372040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66699</TotalTime>
  <Words>545</Words>
  <Application>Microsoft Macintosh PowerPoint</Application>
  <PresentationFormat>On-screen Show (16:10)</PresentationFormat>
  <Paragraphs>107</Paragraphs>
  <Slides>12</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1201</cp:revision>
  <cp:lastPrinted>2018-11-17T05:53:25Z</cp:lastPrinted>
  <dcterms:created xsi:type="dcterms:W3CDTF">2016-11-04T06:28:01Z</dcterms:created>
  <dcterms:modified xsi:type="dcterms:W3CDTF">2018-11-17T06:03:03Z</dcterms:modified>
</cp:coreProperties>
</file>